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7" autoAdjust="0"/>
    <p:restoredTop sz="94707" autoAdjust="0"/>
  </p:normalViewPr>
  <p:slideViewPr>
    <p:cSldViewPr snapToGrid="0" snapToObjects="1" showGuides="1">
      <p:cViewPr>
        <p:scale>
          <a:sx n="48" d="100"/>
          <a:sy n="48" d="100"/>
        </p:scale>
        <p:origin x="600" y="72"/>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12/2/19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12/2/19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https://www.posterpresentations.com/how-to-change-the-column-configuration.html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https://www.posterpresentations.com/helpdesk.html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0.png"/><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19.png"/><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tiff"/><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37665C-3812-124B-A3DF-95B6D0A6A7AF}"/>
              </a:ext>
            </a:extLst>
          </p:cNvPr>
          <p:cNvGrpSpPr/>
          <p:nvPr/>
        </p:nvGrpSpPr>
        <p:grpSpPr>
          <a:xfrm>
            <a:off x="1409111" y="4882429"/>
            <a:ext cx="1287254" cy="1287254"/>
            <a:chOff x="1409111" y="5290148"/>
            <a:chExt cx="1287254" cy="1287254"/>
          </a:xfrm>
        </p:grpSpPr>
        <p:sp>
          <p:nvSpPr>
            <p:cNvPr id="14" name="Oval 13">
              <a:extLst>
                <a:ext uri="{FF2B5EF4-FFF2-40B4-BE49-F238E27FC236}">
                  <a16:creationId xmlns:a16="http://schemas.microsoft.com/office/drawing/2014/main" id="{8811FB13-E6C1-8D42-8C0E-E76546BCFB0D}"/>
                </a:ext>
              </a:extLst>
            </p:cNvPr>
            <p:cNvSpPr/>
            <p:nvPr/>
          </p:nvSpPr>
          <p:spPr>
            <a:xfrm>
              <a:off x="1409111" y="5290148"/>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pic>
          <p:nvPicPr>
            <p:cNvPr id="2" name="Picture 1">
              <a:extLst>
                <a:ext uri="{FF2B5EF4-FFF2-40B4-BE49-F238E27FC236}">
                  <a16:creationId xmlns:a16="http://schemas.microsoft.com/office/drawing/2014/main" id="{B3527A4E-6732-FC41-8D05-F22702A8A1B7}"/>
                </a:ext>
              </a:extLst>
            </p:cNvPr>
            <p:cNvPicPr>
              <a:picLocks noChangeAspect="1"/>
            </p:cNvPicPr>
            <p:nvPr/>
          </p:nvPicPr>
          <p:blipFill>
            <a:blip r:embed="rId2"/>
            <a:stretch>
              <a:fillRect/>
            </a:stretch>
          </p:blipFill>
          <p:spPr>
            <a:xfrm>
              <a:off x="1454964" y="5351942"/>
              <a:ext cx="1170496" cy="1170496"/>
            </a:xfrm>
            <a:prstGeom prst="rect">
              <a:avLst/>
            </a:prstGeom>
          </p:spPr>
        </p:pic>
      </p:grpSp>
      <p:sp>
        <p:nvSpPr>
          <p:cNvPr id="17" name="Text Placeholder 16"/>
          <p:cNvSpPr>
            <a:spLocks noGrp="1"/>
          </p:cNvSpPr>
          <p:nvPr>
            <p:ph type="body" sz="quarter" idx="10"/>
          </p:nvPr>
        </p:nvSpPr>
        <p:spPr>
          <a:xfrm>
            <a:off x="719998" y="6195226"/>
            <a:ext cx="6791145" cy="11082059"/>
          </a:xfrm>
        </p:spPr>
        <p:txBody>
          <a:bodyPr/>
          <a:lstStyle/>
          <a:p>
            <a:r>
              <a:rPr lang="en-US" sz="3200" b="1" dirty="0">
                <a:latin typeface="PT Sans" panose="020B0503020203020204" pitchFamily="34" charset="77"/>
              </a:rPr>
              <a:t>Problem</a:t>
            </a:r>
            <a:endParaRPr lang="en-US" sz="3200" dirty="0">
              <a:latin typeface="PT Sans" panose="020B0503020203020204" pitchFamily="34" charset="77"/>
            </a:endParaRPr>
          </a:p>
          <a:p>
            <a:r>
              <a:rPr lang="en-US" dirty="0">
                <a:solidFill>
                  <a:schemeClr val="tx1"/>
                </a:solidFill>
                <a:latin typeface="PT Sans" panose="020B0503020203020204" pitchFamily="34" charset="77"/>
              </a:rPr>
              <a:t>The Intergovernmental Panel on Climate Change (IPCC) believes climate change is becoming a driving force of human migration and hypothesizes there will be 200 million climate migrants by 2050. We want to model the impact of climate change on global migration and develop an intuitive descriptive visualization of our model. We hope policy makers can use our tool to understand how different factors (i.e. demographics, economics, climate, trade, war) can impact migration to and from their countries.</a:t>
            </a:r>
          </a:p>
          <a:p>
            <a:endParaRPr lang="en-US" dirty="0"/>
          </a:p>
          <a:p>
            <a:r>
              <a:rPr lang="en-US" sz="3200" b="1" dirty="0">
                <a:latin typeface="PT Sans" panose="020B0503020203020204" pitchFamily="34" charset="77"/>
              </a:rPr>
              <a:t>Why modeling migration matters</a:t>
            </a:r>
          </a:p>
          <a:p>
            <a:pPr marL="342900" indent="-342900">
              <a:buFont typeface="Arial" panose="020B0604020202020204" pitchFamily="34" charset="0"/>
              <a:buChar char="•"/>
            </a:pPr>
            <a:r>
              <a:rPr lang="en-US" dirty="0">
                <a:solidFill>
                  <a:schemeClr val="tx1"/>
                </a:solidFill>
                <a:latin typeface="PT Sans" panose="020B0503020203020204" pitchFamily="34" charset="77"/>
              </a:rPr>
              <a:t>If climate change has an impact on global migration, monitoring climate patterns can help countries anticipate flow of emigrants and immigrants</a:t>
            </a:r>
          </a:p>
          <a:p>
            <a:pPr marL="342900" indent="-342900">
              <a:buFont typeface="Arial" panose="020B0604020202020204" pitchFamily="34" charset="0"/>
              <a:buChar char="•"/>
            </a:pPr>
            <a:r>
              <a:rPr lang="en-US" dirty="0">
                <a:solidFill>
                  <a:schemeClr val="tx1"/>
                </a:solidFill>
                <a:latin typeface="PT Sans" panose="020B0503020203020204" pitchFamily="34" charset="77"/>
              </a:rPr>
              <a:t>Migration is a transfer of resources, skills and manpower. If properly documented and visualized, it could benefit two countries in better policy making, curtailing on-going economic issues, enhancing globalization and foreign exchange with other nations</a:t>
            </a:r>
          </a:p>
          <a:p>
            <a:pPr marL="342900" indent="-342900">
              <a:buFont typeface="Arial" panose="020B0604020202020204" pitchFamily="34" charset="0"/>
              <a:buChar char="•"/>
            </a:pPr>
            <a:r>
              <a:rPr lang="en-US" dirty="0">
                <a:solidFill>
                  <a:schemeClr val="tx1"/>
                </a:solidFill>
                <a:latin typeface="PT Sans" panose="020B0503020203020204" pitchFamily="34" charset="77"/>
              </a:rPr>
              <a:t>Aids a proper and even distribution of a nation’s wealth and resources</a:t>
            </a:r>
          </a:p>
        </p:txBody>
      </p:sp>
      <p:sp>
        <p:nvSpPr>
          <p:cNvPr id="18" name="Text Placeholder 17"/>
          <p:cNvSpPr>
            <a:spLocks noGrp="1"/>
          </p:cNvSpPr>
          <p:nvPr>
            <p:ph type="body" sz="quarter" idx="11"/>
          </p:nvPr>
        </p:nvSpPr>
        <p:spPr>
          <a:xfrm>
            <a:off x="2436704" y="5193634"/>
            <a:ext cx="4298229" cy="835533"/>
          </a:xfrm>
        </p:spPr>
        <p:txBody>
          <a:bodyPr/>
          <a:lstStyle/>
          <a:p>
            <a:r>
              <a:rPr lang="en-US" sz="4400"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1496513" y="17611189"/>
            <a:ext cx="6175763" cy="835533"/>
          </a:xfrm>
        </p:spPr>
        <p:txBody>
          <a:bodyPr/>
          <a:lstStyle/>
          <a:p>
            <a:r>
              <a:rPr lang="en-US" sz="4400"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001760" y="5193634"/>
            <a:ext cx="17800850" cy="835533"/>
          </a:xfrm>
        </p:spPr>
        <p:txBody>
          <a:bodyPr/>
          <a:lstStyle/>
          <a:p>
            <a:r>
              <a:rPr lang="en-US" sz="4400"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7837715" y="6195226"/>
            <a:ext cx="18940184" cy="4901905"/>
          </a:xfrm>
        </p:spPr>
        <p:txBody>
          <a:bodyPr/>
          <a:lstStyle/>
          <a:p>
            <a:r>
              <a:rPr lang="en-US" sz="2800" i="1" dirty="0">
                <a:solidFill>
                  <a:schemeClr val="tx1"/>
                </a:solidFill>
                <a:latin typeface="PT Sans" panose="020B0503020203020204" pitchFamily="34" charset="77"/>
              </a:rPr>
              <a:t>To understand impact of climate change on migration, we built a comprehensive model to estimate human migration. We pooled a list of common causes of human migration from previous work, trained a General Additive Model (GAM), and analyzed the predictive power of climate change.</a:t>
            </a:r>
          </a:p>
          <a:p>
            <a:endParaRPr lang="en-US" sz="1000" i="1" dirty="0">
              <a:solidFill>
                <a:schemeClr val="tx1"/>
              </a:solidFill>
              <a:latin typeface="PT Sans" panose="020B0503020203020204" pitchFamily="34" charset="77"/>
            </a:endParaRPr>
          </a:p>
          <a:p>
            <a:r>
              <a:rPr lang="en-US" sz="3200" b="1" dirty="0">
                <a:latin typeface="PT Sans" panose="020B0503020203020204" pitchFamily="34" charset="77"/>
              </a:rPr>
              <a:t>What is a GAM?</a:t>
            </a:r>
          </a:p>
          <a:p>
            <a:r>
              <a:rPr lang="en-US" dirty="0">
                <a:solidFill>
                  <a:schemeClr val="tx1"/>
                </a:solidFill>
                <a:latin typeface="PT Sans" panose="020B0503020203020204" pitchFamily="34" charset="77"/>
              </a:rPr>
              <a:t>General Additive Models (GAM) are a type of generalized linear model where “the impact of the predictive variables is captured through smooth functions which—depending on the underlying patterns in the data—can be nonlinear.” The relationship between each predictor variable and the response are modeled simultaneously by a non-parametric function during model estimation. The final estimated response is a linear combination of each predictor’s function (Figure 1).</a:t>
            </a:r>
            <a:endParaRPr lang="en-US" dirty="0">
              <a:latin typeface="PT Sans" panose="020B0503020203020204" pitchFamily="34" charset="77"/>
            </a:endParaRPr>
          </a:p>
          <a:p>
            <a:endParaRPr lang="en-US" dirty="0">
              <a:latin typeface="PT Sans" panose="020B0503020203020204" pitchFamily="34" charset="77"/>
            </a:endParaRPr>
          </a:p>
          <a:p>
            <a:endParaRPr lang="en-US" dirty="0">
              <a:latin typeface="PT Sans" panose="020B0503020203020204" pitchFamily="34" charset="77"/>
            </a:endParaRPr>
          </a:p>
        </p:txBody>
      </p:sp>
      <p:sp>
        <p:nvSpPr>
          <p:cNvPr id="24" name="Text Placeholder 23"/>
          <p:cNvSpPr>
            <a:spLocks noGrp="1"/>
          </p:cNvSpPr>
          <p:nvPr>
            <p:ph type="body" sz="quarter" idx="27"/>
          </p:nvPr>
        </p:nvSpPr>
        <p:spPr>
          <a:xfrm>
            <a:off x="8162895" y="17621924"/>
            <a:ext cx="18225340" cy="835533"/>
          </a:xfrm>
        </p:spPr>
        <p:txBody>
          <a:bodyPr/>
          <a:lstStyle/>
          <a:p>
            <a:r>
              <a:rPr lang="en-US" sz="4400" u="none" dirty="0">
                <a:latin typeface="PT Sans" panose="020B0503020203020204" pitchFamily="34" charset="77"/>
                <a:cs typeface="Berlin Sans FB" panose="020F0502020204030204" pitchFamily="34" charset="0"/>
              </a:rPr>
              <a:t>EXPERIMENTS &amp; RESULTS</a:t>
            </a:r>
          </a:p>
        </p:txBody>
      </p:sp>
      <p:sp>
        <p:nvSpPr>
          <p:cNvPr id="26" name="Text Placeholder 25"/>
          <p:cNvSpPr>
            <a:spLocks noGrp="1"/>
          </p:cNvSpPr>
          <p:nvPr>
            <p:ph type="body" sz="quarter" idx="29"/>
          </p:nvPr>
        </p:nvSpPr>
        <p:spPr>
          <a:xfrm>
            <a:off x="752347" y="31841454"/>
            <a:ext cx="7105785" cy="835533"/>
          </a:xfrm>
        </p:spPr>
        <p:txBody>
          <a:bodyPr/>
          <a:lstStyle/>
          <a:p>
            <a:r>
              <a:rPr lang="en-US" sz="4400" u="none" dirty="0"/>
              <a:t>CONTACT</a:t>
            </a:r>
          </a:p>
        </p:txBody>
      </p:sp>
      <p:sp>
        <p:nvSpPr>
          <p:cNvPr id="27" name="Text Placeholder 26"/>
          <p:cNvSpPr>
            <a:spLocks noGrp="1"/>
          </p:cNvSpPr>
          <p:nvPr>
            <p:ph type="body" sz="quarter" idx="30"/>
          </p:nvPr>
        </p:nvSpPr>
        <p:spPr>
          <a:xfrm>
            <a:off x="576466" y="32835128"/>
            <a:ext cx="7434632" cy="2981379"/>
          </a:xfrm>
        </p:spPr>
        <p:txBody>
          <a:bodyPr/>
          <a:lstStyle/>
          <a:p>
            <a:r>
              <a:rPr lang="en-US" b="1" dirty="0">
                <a:latin typeface="PT Sans" panose="020B0503020203020204" pitchFamily="34" charset="77"/>
              </a:rPr>
              <a:t>Arjun Goyal </a:t>
            </a:r>
            <a:r>
              <a:rPr lang="en-US" dirty="0">
                <a:latin typeface="PT Sans" panose="020B0503020203020204" pitchFamily="34" charset="77"/>
              </a:rPr>
              <a:t>agoyal305@gatech.edu</a:t>
            </a:r>
            <a:endParaRPr lang="en-US" b="1" dirty="0">
              <a:latin typeface="PT Sans" panose="020B0503020203020204" pitchFamily="34" charset="77"/>
            </a:endParaRPr>
          </a:p>
          <a:p>
            <a:r>
              <a:rPr lang="en-US" b="1" dirty="0">
                <a:latin typeface="PT Sans" panose="020B0503020203020204" pitchFamily="34" charset="77"/>
              </a:rPr>
              <a:t>Austin Himschoot </a:t>
            </a:r>
            <a:r>
              <a:rPr lang="en-US" dirty="0">
                <a:latin typeface="PT Sans" panose="020B0503020203020204" pitchFamily="34" charset="77"/>
              </a:rPr>
              <a:t>himschoo@gatech.edu</a:t>
            </a:r>
            <a:endParaRPr lang="en-US" b="1" dirty="0">
              <a:latin typeface="PT Sans" panose="020B0503020203020204" pitchFamily="34" charset="77"/>
            </a:endParaRPr>
          </a:p>
          <a:p>
            <a:r>
              <a:rPr lang="en-US" b="1" dirty="0">
                <a:latin typeface="PT Sans" panose="020B0503020203020204" pitchFamily="34" charset="77"/>
              </a:rPr>
              <a:t>Austin Wright </a:t>
            </a:r>
            <a:r>
              <a:rPr lang="en-US" dirty="0">
                <a:latin typeface="PT Sans" panose="020B0503020203020204" pitchFamily="34" charset="77"/>
              </a:rPr>
              <a:t>apwright@gatech.edu</a:t>
            </a:r>
            <a:endParaRPr lang="en-US" b="1" dirty="0">
              <a:latin typeface="PT Sans" panose="020B0503020203020204" pitchFamily="34" charset="77"/>
            </a:endParaRPr>
          </a:p>
          <a:p>
            <a:r>
              <a:rPr lang="en-US" b="1" dirty="0">
                <a:latin typeface="PT Sans" panose="020B0503020203020204" pitchFamily="34" charset="77"/>
              </a:rPr>
              <a:t>Chitwan Kaudan</a:t>
            </a:r>
            <a:r>
              <a:rPr lang="en-US" dirty="0">
                <a:latin typeface="PT Sans" panose="020B0503020203020204" pitchFamily="34" charset="77"/>
              </a:rPr>
              <a:t> ckaudan3@gatech.edu</a:t>
            </a:r>
          </a:p>
          <a:p>
            <a:r>
              <a:rPr lang="en-US" b="1" dirty="0">
                <a:latin typeface="PT Sans" panose="020B0503020203020204" pitchFamily="34" charset="77"/>
              </a:rPr>
              <a:t>Frank Whitesell </a:t>
            </a:r>
            <a:r>
              <a:rPr lang="en-US" dirty="0">
                <a:latin typeface="PT Sans" panose="020B0503020203020204" pitchFamily="34" charset="77"/>
              </a:rPr>
              <a:t>fwhitesell3@gatech.edu</a:t>
            </a:r>
            <a:endParaRPr lang="en-US" b="1" dirty="0">
              <a:latin typeface="PT Sans" panose="020B0503020203020204" pitchFamily="34" charset="77"/>
            </a:endParaRPr>
          </a:p>
          <a:p>
            <a:r>
              <a:rPr lang="en-US" b="1" dirty="0">
                <a:latin typeface="PT Sans" panose="020B0503020203020204" pitchFamily="34" charset="77"/>
              </a:rPr>
              <a:t>Lipi Shah </a:t>
            </a:r>
            <a:r>
              <a:rPr lang="en-US" dirty="0">
                <a:latin typeface="PT Sans" panose="020B0503020203020204" pitchFamily="34" charset="77"/>
              </a:rPr>
              <a:t>lshah3@gatech.edu</a:t>
            </a:r>
            <a:endParaRPr lang="en-US" b="1" dirty="0">
              <a:latin typeface="PT Sans" panose="020B0503020203020204" pitchFamily="34" charset="77"/>
            </a:endParaRPr>
          </a:p>
        </p:txBody>
      </p:sp>
      <p:sp>
        <p:nvSpPr>
          <p:cNvPr id="28" name="Text Placeholder 27"/>
          <p:cNvSpPr>
            <a:spLocks noGrp="1"/>
          </p:cNvSpPr>
          <p:nvPr>
            <p:ph type="body" sz="quarter" idx="96"/>
          </p:nvPr>
        </p:nvSpPr>
        <p:spPr>
          <a:xfrm>
            <a:off x="576466" y="18767587"/>
            <a:ext cx="7261249" cy="13371916"/>
          </a:xfrm>
        </p:spPr>
        <p:txBody>
          <a:bodyPr/>
          <a:lstStyle/>
          <a:p>
            <a:r>
              <a:rPr lang="en-US" sz="3200" b="1" dirty="0">
                <a:latin typeface="PT Sans" panose="020B0503020203020204" pitchFamily="34" charset="77"/>
              </a:rPr>
              <a:t>Gathering Data</a:t>
            </a:r>
          </a:p>
          <a:p>
            <a:r>
              <a:rPr lang="en-US" dirty="0">
                <a:solidFill>
                  <a:schemeClr val="tx1"/>
                </a:solidFill>
                <a:latin typeface="PT Sans" panose="020B0503020203020204" pitchFamily="34" charset="77"/>
              </a:rPr>
              <a:t>We downloaded data from international organizations such as The World Bank, International Monetary Fund, etc. and extracted the following variables (Table 1). Our final dataset was approximately 1M rows (86 MB).</a:t>
            </a:r>
          </a:p>
          <a:p>
            <a:endParaRPr lang="en-US" sz="1000" dirty="0">
              <a:solidFill>
                <a:schemeClr val="tx1"/>
              </a:solidFill>
              <a:latin typeface="PT Sans" panose="020B0503020203020204" pitchFamily="34" charset="77"/>
            </a:endParaRPr>
          </a:p>
          <a:p>
            <a:r>
              <a:rPr lang="en-US" b="1" dirty="0">
                <a:latin typeface="PT Sans" panose="020B0503020203020204" pitchFamily="34" charset="77"/>
              </a:rPr>
              <a:t>Table 1</a:t>
            </a: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1800" b="1" dirty="0">
              <a:latin typeface="PT Sans" panose="020B0503020203020204" pitchFamily="34" charset="77"/>
            </a:endParaRPr>
          </a:p>
          <a:p>
            <a:endParaRPr lang="en-US" sz="3200" b="1" dirty="0">
              <a:latin typeface="PT Sans" panose="020B0503020203020204" pitchFamily="34" charset="77"/>
            </a:endParaRPr>
          </a:p>
          <a:p>
            <a:r>
              <a:rPr lang="en-US" sz="3200" b="1" dirty="0">
                <a:latin typeface="PT Sans" panose="020B0503020203020204" pitchFamily="34" charset="77"/>
              </a:rPr>
              <a:t>Standardizing Data</a:t>
            </a:r>
          </a:p>
          <a:p>
            <a:r>
              <a:rPr lang="en-US" dirty="0">
                <a:solidFill>
                  <a:schemeClr val="tx1"/>
                </a:solidFill>
                <a:latin typeface="PT Sans" panose="020B0503020203020204" pitchFamily="34" charset="77"/>
              </a:rPr>
              <a:t>We chose to only represent 194 modern day countries and linearly imputed missing values, so each metric was reported on an annual timescale from 1960-2015. Each metric was represented as edge between a source and target country. Node attributes (e.g. population) were represented as self-edges.</a:t>
            </a:r>
          </a:p>
          <a:p>
            <a:endParaRPr lang="en-US" dirty="0">
              <a:latin typeface="PT Sans" panose="020B0503020203020204" pitchFamily="34" charset="77"/>
            </a:endParaRPr>
          </a:p>
        </p:txBody>
      </p:sp>
      <p:sp>
        <p:nvSpPr>
          <p:cNvPr id="30" name="Text Placeholder 29"/>
          <p:cNvSpPr>
            <a:spLocks noGrp="1"/>
          </p:cNvSpPr>
          <p:nvPr>
            <p:ph type="body" sz="quarter" idx="151"/>
          </p:nvPr>
        </p:nvSpPr>
        <p:spPr>
          <a:xfrm>
            <a:off x="3505967" y="3874428"/>
            <a:ext cx="20420066" cy="1027157"/>
          </a:xfrm>
        </p:spPr>
        <p:txBody>
          <a:bodyPr>
            <a:normAutofit fontScale="85000" lnSpcReduction="10000"/>
          </a:bodyPr>
          <a:lstStyle/>
          <a:p>
            <a:r>
              <a:rPr lang="en-US" sz="4800" dirty="0">
                <a:latin typeface="PT Sans" panose="020B0503020203020204" pitchFamily="34" charset="77"/>
              </a:rPr>
              <a:t>Arjun Goyal, Austin Himschoot, Chitwan Kaudan, Lipi Shah, Frank Whitesell, Austin Wright</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3"/>
          <a:stretch>
            <a:fillRect/>
          </a:stretch>
        </p:blipFill>
        <p:spPr>
          <a:xfrm>
            <a:off x="22462950" y="662092"/>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4">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774" y="10586007"/>
            <a:ext cx="10050420" cy="2255478"/>
          </a:xfrm>
          <a:prstGeom prst="rect">
            <a:avLst/>
          </a:prstGeom>
        </p:spPr>
      </p:pic>
      <p:sp>
        <p:nvSpPr>
          <p:cNvPr id="8" name="TextBox 7">
            <a:extLst>
              <a:ext uri="{FF2B5EF4-FFF2-40B4-BE49-F238E27FC236}">
                <a16:creationId xmlns:a16="http://schemas.microsoft.com/office/drawing/2014/main" id="{68955DC0-1ECE-1148-A85E-40B09739E9AC}"/>
              </a:ext>
            </a:extLst>
          </p:cNvPr>
          <p:cNvSpPr txBox="1"/>
          <p:nvPr/>
        </p:nvSpPr>
        <p:spPr>
          <a:xfrm>
            <a:off x="18741211" y="10080627"/>
            <a:ext cx="7674371" cy="317009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Why GAMs?</a:t>
            </a:r>
            <a:r>
              <a:rPr lang="en-US" sz="2400" b="1" dirty="0">
                <a:solidFill>
                  <a:srgbClr val="1F3864"/>
                </a:solidFill>
                <a:latin typeface="PT Sans" panose="020B0503020203020204" pitchFamily="34" charset="77"/>
                <a:cs typeface="Times New Roman" panose="02020603050405020304" pitchFamily="18" charset="0"/>
              </a:rPr>
              <a:t> </a:t>
            </a:r>
          </a:p>
          <a:p>
            <a:r>
              <a:rPr lang="en-US" sz="2400" dirty="0">
                <a:latin typeface="PT Sans" panose="020B0503020203020204" pitchFamily="34" charset="77"/>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Since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8011098" y="13100236"/>
            <a:ext cx="18806185" cy="132343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What’s New? </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Building a comprehensive model incorporating different causes of migration (economic, demographic, environmental)</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Using a GAM to estimate flows and incorporating climate change indicators as explanatory variables</a:t>
            </a:r>
          </a:p>
        </p:txBody>
      </p:sp>
      <p:sp>
        <p:nvSpPr>
          <p:cNvPr id="11" name="TextBox 10">
            <a:extLst>
              <a:ext uri="{FF2B5EF4-FFF2-40B4-BE49-F238E27FC236}">
                <a16:creationId xmlns:a16="http://schemas.microsoft.com/office/drawing/2014/main" id="{1FF4E340-3662-7346-9196-E852798BD446}"/>
              </a:ext>
            </a:extLst>
          </p:cNvPr>
          <p:cNvSpPr txBox="1"/>
          <p:nvPr/>
        </p:nvSpPr>
        <p:spPr>
          <a:xfrm>
            <a:off x="8025774" y="14627888"/>
            <a:ext cx="18791510" cy="2431435"/>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Visualization </a:t>
            </a:r>
          </a:p>
          <a:p>
            <a:r>
              <a:rPr lang="en-US" sz="2400" dirty="0">
                <a:latin typeface="PT Sans" panose="020B0503020203020204" pitchFamily="34" charset="77"/>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PT Sans" panose="020B0503020203020204" pitchFamily="34" charset="77"/>
              <a:cs typeface="Times New Roman" panose="02020603050405020304" pitchFamily="18" charset="0"/>
            </a:endParaRPr>
          </a:p>
        </p:txBody>
      </p:sp>
      <p:sp>
        <p:nvSpPr>
          <p:cNvPr id="39" name="TextBox 38">
            <a:extLst>
              <a:ext uri="{FF2B5EF4-FFF2-40B4-BE49-F238E27FC236}">
                <a16:creationId xmlns:a16="http://schemas.microsoft.com/office/drawing/2014/main" id="{9BAF679A-8DAA-2C49-9682-8801A7F9155C}"/>
              </a:ext>
            </a:extLst>
          </p:cNvPr>
          <p:cNvSpPr txBox="1"/>
          <p:nvPr/>
        </p:nvSpPr>
        <p:spPr>
          <a:xfrm>
            <a:off x="8011099" y="10126365"/>
            <a:ext cx="9783350"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1</a:t>
            </a:r>
            <a:endParaRPr lang="en-US" sz="1800" b="1" dirty="0">
              <a:latin typeface="PT Sans" panose="020B0503020203020204" pitchFamily="34" charset="77"/>
              <a:cs typeface="Times New Roman" panose="02020603050405020304" pitchFamily="18" charset="0"/>
            </a:endParaRPr>
          </a:p>
        </p:txBody>
      </p:sp>
      <p:pic>
        <p:nvPicPr>
          <p:cNvPr id="41" name="Picture 40">
            <a:extLst>
              <a:ext uri="{FF2B5EF4-FFF2-40B4-BE49-F238E27FC236}">
                <a16:creationId xmlns:a16="http://schemas.microsoft.com/office/drawing/2014/main" id="{1AD4E941-BA20-404A-B1F5-65658F01DFAA}"/>
              </a:ext>
            </a:extLst>
          </p:cNvPr>
          <p:cNvPicPr>
            <a:picLocks noChangeAspect="1"/>
          </p:cNvPicPr>
          <p:nvPr/>
        </p:nvPicPr>
        <p:blipFill>
          <a:blip r:embed="rId6"/>
          <a:stretch>
            <a:fillRect/>
          </a:stretch>
        </p:blipFill>
        <p:spPr>
          <a:xfrm>
            <a:off x="14410664" y="4925971"/>
            <a:ext cx="1170497" cy="1170497"/>
          </a:xfrm>
          <a:prstGeom prst="rect">
            <a:avLst/>
          </a:prstGeom>
        </p:spPr>
      </p:pic>
      <p:grpSp>
        <p:nvGrpSpPr>
          <p:cNvPr id="46" name="Group 45">
            <a:extLst>
              <a:ext uri="{FF2B5EF4-FFF2-40B4-BE49-F238E27FC236}">
                <a16:creationId xmlns:a16="http://schemas.microsoft.com/office/drawing/2014/main" id="{14395B41-D718-7542-9076-73C45A825736}"/>
              </a:ext>
            </a:extLst>
          </p:cNvPr>
          <p:cNvGrpSpPr/>
          <p:nvPr/>
        </p:nvGrpSpPr>
        <p:grpSpPr>
          <a:xfrm>
            <a:off x="2252925" y="17370423"/>
            <a:ext cx="1287254" cy="1287254"/>
            <a:chOff x="9312314" y="17531606"/>
            <a:chExt cx="1287254" cy="1287254"/>
          </a:xfrm>
        </p:grpSpPr>
        <p:sp>
          <p:nvSpPr>
            <p:cNvPr id="43" name="Oval 42">
              <a:extLst>
                <a:ext uri="{FF2B5EF4-FFF2-40B4-BE49-F238E27FC236}">
                  <a16:creationId xmlns:a16="http://schemas.microsoft.com/office/drawing/2014/main" id="{0E69DABA-E1E7-2F4D-B225-DFE4D9B762FC}"/>
                </a:ext>
              </a:extLst>
            </p:cNvPr>
            <p:cNvSpPr/>
            <p:nvPr/>
          </p:nvSpPr>
          <p:spPr>
            <a:xfrm>
              <a:off x="9312314" y="17531606"/>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pic>
          <p:nvPicPr>
            <p:cNvPr id="29" name="Picture 28">
              <a:extLst>
                <a:ext uri="{FF2B5EF4-FFF2-40B4-BE49-F238E27FC236}">
                  <a16:creationId xmlns:a16="http://schemas.microsoft.com/office/drawing/2014/main" id="{E919E9C3-CBC5-BA4C-8F48-F65D9AED9711}"/>
                </a:ext>
              </a:extLst>
            </p:cNvPr>
            <p:cNvPicPr>
              <a:picLocks noChangeAspect="1"/>
            </p:cNvPicPr>
            <p:nvPr/>
          </p:nvPicPr>
          <p:blipFill>
            <a:blip r:embed="rId7"/>
            <a:stretch>
              <a:fillRect/>
            </a:stretch>
          </p:blipFill>
          <p:spPr>
            <a:xfrm>
              <a:off x="9445931" y="17660580"/>
              <a:ext cx="1034997" cy="1034997"/>
            </a:xfrm>
            <a:prstGeom prst="rect">
              <a:avLst/>
            </a:prstGeom>
          </p:spPr>
        </p:pic>
      </p:grpSp>
      <p:pic>
        <p:nvPicPr>
          <p:cNvPr id="49" name="Picture 48">
            <a:extLst>
              <a:ext uri="{FF2B5EF4-FFF2-40B4-BE49-F238E27FC236}">
                <a16:creationId xmlns:a16="http://schemas.microsoft.com/office/drawing/2014/main" id="{BB2C1E68-5702-2E45-B7ED-56D30881C49E}"/>
              </a:ext>
            </a:extLst>
          </p:cNvPr>
          <p:cNvPicPr>
            <a:picLocks noChangeAspect="1"/>
          </p:cNvPicPr>
          <p:nvPr/>
        </p:nvPicPr>
        <p:blipFill>
          <a:blip r:embed="rId8"/>
          <a:stretch>
            <a:fillRect/>
          </a:stretch>
        </p:blipFill>
        <p:spPr>
          <a:xfrm>
            <a:off x="12420299" y="17403346"/>
            <a:ext cx="1295702" cy="1295702"/>
          </a:xfrm>
          <a:prstGeom prst="rect">
            <a:avLst/>
          </a:prstGeom>
        </p:spPr>
      </p:pic>
      <p:grpSp>
        <p:nvGrpSpPr>
          <p:cNvPr id="52" name="Group 51">
            <a:extLst>
              <a:ext uri="{FF2B5EF4-FFF2-40B4-BE49-F238E27FC236}">
                <a16:creationId xmlns:a16="http://schemas.microsoft.com/office/drawing/2014/main" id="{97D2EBA5-C5C1-FB41-B739-758535A8B53A}"/>
              </a:ext>
            </a:extLst>
          </p:cNvPr>
          <p:cNvGrpSpPr/>
          <p:nvPr/>
        </p:nvGrpSpPr>
        <p:grpSpPr>
          <a:xfrm>
            <a:off x="15990622" y="18928335"/>
            <a:ext cx="10864912" cy="9535122"/>
            <a:chOff x="15350387" y="19524548"/>
            <a:chExt cx="10864912" cy="9535122"/>
          </a:xfrm>
        </p:grpSpPr>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50387" y="19755381"/>
              <a:ext cx="10864912" cy="9304289"/>
            </a:xfrm>
            <a:prstGeom prst="rect">
              <a:avLst/>
            </a:prstGeom>
          </p:spPr>
        </p:pic>
        <p:sp>
          <p:nvSpPr>
            <p:cNvPr id="50" name="TextBox 49">
              <a:extLst>
                <a:ext uri="{FF2B5EF4-FFF2-40B4-BE49-F238E27FC236}">
                  <a16:creationId xmlns:a16="http://schemas.microsoft.com/office/drawing/2014/main" id="{24B7CE92-4014-E94A-819B-744A05A1CED0}"/>
                </a:ext>
              </a:extLst>
            </p:cNvPr>
            <p:cNvSpPr txBox="1"/>
            <p:nvPr/>
          </p:nvSpPr>
          <p:spPr>
            <a:xfrm>
              <a:off x="15977279" y="1952454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2</a:t>
              </a:r>
              <a:endParaRPr lang="en-US" sz="1800" b="1" dirty="0">
                <a:latin typeface="PT Sans" panose="020B0503020203020204" pitchFamily="34" charset="77"/>
                <a:cs typeface="Times New Roman" panose="02020603050405020304" pitchFamily="18" charset="0"/>
              </a:endParaRPr>
            </a:p>
          </p:txBody>
        </p:sp>
      </p:grpSp>
      <p:sp>
        <p:nvSpPr>
          <p:cNvPr id="51" name="TextBox 50">
            <a:extLst>
              <a:ext uri="{FF2B5EF4-FFF2-40B4-BE49-F238E27FC236}">
                <a16:creationId xmlns:a16="http://schemas.microsoft.com/office/drawing/2014/main" id="{DBB17151-1363-9B47-B2DB-9BDDB90B7978}"/>
              </a:ext>
            </a:extLst>
          </p:cNvPr>
          <p:cNvSpPr txBox="1"/>
          <p:nvPr/>
        </p:nvSpPr>
        <p:spPr>
          <a:xfrm>
            <a:off x="16726375" y="29649964"/>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graphicFrame>
        <p:nvGraphicFramePr>
          <p:cNvPr id="56" name="Table 55">
            <a:extLst>
              <a:ext uri="{FF2B5EF4-FFF2-40B4-BE49-F238E27FC236}">
                <a16:creationId xmlns:a16="http://schemas.microsoft.com/office/drawing/2014/main" id="{DBA3A0AB-6196-124C-957B-C4595353D3CD}"/>
              </a:ext>
            </a:extLst>
          </p:cNvPr>
          <p:cNvGraphicFramePr>
            <a:graphicFrameLocks noGrp="1"/>
          </p:cNvGraphicFramePr>
          <p:nvPr>
            <p:extLst>
              <p:ext uri="{D42A27DB-BD31-4B8C-83A1-F6EECF244321}">
                <p14:modId xmlns:p14="http://schemas.microsoft.com/office/powerpoint/2010/main" val="1658656042"/>
              </p:ext>
            </p:extLst>
          </p:nvPr>
        </p:nvGraphicFramePr>
        <p:xfrm>
          <a:off x="693104" y="22044121"/>
          <a:ext cx="6791145" cy="5974080"/>
        </p:xfrm>
        <a:graphic>
          <a:graphicData uri="http://schemas.openxmlformats.org/drawingml/2006/table">
            <a:tbl>
              <a:tblPr firstRow="1" bandRow="1">
                <a:tableStyleId>{F2DE63D5-997A-4646-A377-4702673A728D}</a:tableStyleId>
              </a:tblPr>
              <a:tblGrid>
                <a:gridCol w="2795684">
                  <a:extLst>
                    <a:ext uri="{9D8B030D-6E8A-4147-A177-3AD203B41FA5}">
                      <a16:colId xmlns:a16="http://schemas.microsoft.com/office/drawing/2014/main" val="1151527765"/>
                    </a:ext>
                  </a:extLst>
                </a:gridCol>
                <a:gridCol w="3995461">
                  <a:extLst>
                    <a:ext uri="{9D8B030D-6E8A-4147-A177-3AD203B41FA5}">
                      <a16:colId xmlns:a16="http://schemas.microsoft.com/office/drawing/2014/main" val="3066700587"/>
                    </a:ext>
                  </a:extLst>
                </a:gridCol>
              </a:tblGrid>
              <a:tr h="370840">
                <a:tc>
                  <a:txBody>
                    <a:bodyPr/>
                    <a:lstStyle/>
                    <a:p>
                      <a:r>
                        <a:rPr lang="en-US" sz="2200" b="0" dirty="0">
                          <a:latin typeface="PT Sans" panose="020B0503020203020204" pitchFamily="34" charset="77"/>
                        </a:rPr>
                        <a:t>Explanatory Variables</a:t>
                      </a:r>
                    </a:p>
                  </a:txBody>
                  <a:tcPr>
                    <a:solidFill>
                      <a:srgbClr val="1F3864"/>
                    </a:solidFill>
                  </a:tcPr>
                </a:tc>
                <a:tc>
                  <a:txBody>
                    <a:bodyPr/>
                    <a:lstStyle/>
                    <a:p>
                      <a:r>
                        <a:rPr lang="en-US" sz="2200" b="0" dirty="0">
                          <a:latin typeface="PT Sans" panose="020B0503020203020204" pitchFamily="34" charset="77"/>
                        </a:rPr>
                        <a:t>Description</a:t>
                      </a:r>
                    </a:p>
                  </a:txBody>
                  <a:tcPr>
                    <a:solidFill>
                      <a:srgbClr val="1F3864"/>
                    </a:solidFill>
                  </a:tcPr>
                </a:tc>
                <a:extLst>
                  <a:ext uri="{0D108BD9-81ED-4DB2-BD59-A6C34878D82A}">
                    <a16:rowId xmlns:a16="http://schemas.microsoft.com/office/drawing/2014/main" val="4291691170"/>
                  </a:ext>
                </a:extLst>
              </a:tr>
              <a:tr h="370840">
                <a:tc>
                  <a:txBody>
                    <a:bodyPr/>
                    <a:lstStyle/>
                    <a:p>
                      <a:r>
                        <a:rPr lang="en-US" sz="2200" dirty="0">
                          <a:latin typeface="PT Sans" panose="020B0503020203020204" pitchFamily="34" charset="77"/>
                        </a:rPr>
                        <a:t>Autocracy Score</a:t>
                      </a:r>
                    </a:p>
                  </a:txBody>
                  <a:tcPr/>
                </a:tc>
                <a:tc>
                  <a:txBody>
                    <a:bodyPr/>
                    <a:lstStyle/>
                    <a:p>
                      <a:r>
                        <a:rPr lang="en-US" sz="2200" dirty="0">
                          <a:latin typeface="PT Sans" panose="020B0503020203020204" pitchFamily="34" charset="77"/>
                        </a:rPr>
                        <a:t>Extent of autocracy (0-10)</a:t>
                      </a:r>
                    </a:p>
                  </a:txBody>
                  <a:tcPr/>
                </a:tc>
                <a:extLst>
                  <a:ext uri="{0D108BD9-81ED-4DB2-BD59-A6C34878D82A}">
                    <a16:rowId xmlns:a16="http://schemas.microsoft.com/office/drawing/2014/main" val="1513056068"/>
                  </a:ext>
                </a:extLst>
              </a:tr>
              <a:tr h="370840">
                <a:tc>
                  <a:txBody>
                    <a:bodyPr/>
                    <a:lstStyle/>
                    <a:p>
                      <a:r>
                        <a:rPr lang="en-US" sz="2200" dirty="0">
                          <a:latin typeface="PT Sans" panose="020B0503020203020204" pitchFamily="34" charset="77"/>
                        </a:rPr>
                        <a:t>Democracy Score</a:t>
                      </a:r>
                    </a:p>
                  </a:txBody>
                  <a:tcPr/>
                </a:tc>
                <a:tc>
                  <a:txBody>
                    <a:bodyPr/>
                    <a:lstStyle/>
                    <a:p>
                      <a:pPr marL="0" marR="0" lvl="0" indent="0" algn="l" defTabSz="3765366" rtl="0" eaLnBrk="1" fontAlgn="auto" latinLnBrk="0" hangingPunct="1">
                        <a:lnSpc>
                          <a:spcPct val="100000"/>
                        </a:lnSpc>
                        <a:spcBef>
                          <a:spcPts val="0"/>
                        </a:spcBef>
                        <a:spcAft>
                          <a:spcPts val="0"/>
                        </a:spcAft>
                        <a:buClrTx/>
                        <a:buSzTx/>
                        <a:buFontTx/>
                        <a:buNone/>
                        <a:tabLst/>
                        <a:defRPr/>
                      </a:pPr>
                      <a:r>
                        <a:rPr lang="en-US" sz="2200" dirty="0">
                          <a:latin typeface="PT Sans" panose="020B0503020203020204" pitchFamily="34" charset="77"/>
                        </a:rPr>
                        <a:t>Extent of democracy (0-10)</a:t>
                      </a:r>
                    </a:p>
                  </a:txBody>
                  <a:tcPr/>
                </a:tc>
                <a:extLst>
                  <a:ext uri="{0D108BD9-81ED-4DB2-BD59-A6C34878D82A}">
                    <a16:rowId xmlns:a16="http://schemas.microsoft.com/office/drawing/2014/main" val="1912992643"/>
                  </a:ext>
                </a:extLst>
              </a:tr>
              <a:tr h="370840">
                <a:tc>
                  <a:txBody>
                    <a:bodyPr/>
                    <a:lstStyle/>
                    <a:p>
                      <a:r>
                        <a:rPr lang="en-US" sz="2200" dirty="0">
                          <a:latin typeface="PT Sans" panose="020B0503020203020204" pitchFamily="34" charset="77"/>
                        </a:rPr>
                        <a:t>Birth Rate per 1000</a:t>
                      </a:r>
                    </a:p>
                  </a:txBody>
                  <a:tcPr/>
                </a:tc>
                <a:tc>
                  <a:txBody>
                    <a:bodyPr/>
                    <a:lstStyle/>
                    <a:p>
                      <a:r>
                        <a:rPr lang="en-US" sz="2200" dirty="0">
                          <a:latin typeface="PT Sans" panose="020B0503020203020204" pitchFamily="34" charset="77"/>
                        </a:rPr>
                        <a:t>Live births per 1000 people</a:t>
                      </a:r>
                    </a:p>
                  </a:txBody>
                  <a:tcPr/>
                </a:tc>
                <a:extLst>
                  <a:ext uri="{0D108BD9-81ED-4DB2-BD59-A6C34878D82A}">
                    <a16:rowId xmlns:a16="http://schemas.microsoft.com/office/drawing/2014/main" val="33493108"/>
                  </a:ext>
                </a:extLst>
              </a:tr>
              <a:tr h="370840">
                <a:tc>
                  <a:txBody>
                    <a:bodyPr/>
                    <a:lstStyle/>
                    <a:p>
                      <a:r>
                        <a:rPr lang="en-US" sz="2200" dirty="0">
                          <a:latin typeface="PT Sans" panose="020B0503020203020204" pitchFamily="34" charset="77"/>
                        </a:rPr>
                        <a:t>Avg Years in School</a:t>
                      </a:r>
                    </a:p>
                  </a:txBody>
                  <a:tcPr/>
                </a:tc>
                <a:tc>
                  <a:txBody>
                    <a:bodyPr/>
                    <a:lstStyle/>
                    <a:p>
                      <a:r>
                        <a:rPr lang="en-US" sz="2200" dirty="0">
                          <a:latin typeface="PT Sans" panose="020B0503020203020204" pitchFamily="34" charset="77"/>
                        </a:rPr>
                        <a:t>Years in school for people 25+</a:t>
                      </a:r>
                    </a:p>
                  </a:txBody>
                  <a:tcPr/>
                </a:tc>
                <a:extLst>
                  <a:ext uri="{0D108BD9-81ED-4DB2-BD59-A6C34878D82A}">
                    <a16:rowId xmlns:a16="http://schemas.microsoft.com/office/drawing/2014/main" val="2325293146"/>
                  </a:ext>
                </a:extLst>
              </a:tr>
              <a:tr h="370840">
                <a:tc>
                  <a:txBody>
                    <a:bodyPr/>
                    <a:lstStyle/>
                    <a:p>
                      <a:r>
                        <a:rPr lang="en-US" sz="2200" dirty="0">
                          <a:latin typeface="PT Sans" panose="020B0503020203020204" pitchFamily="34" charset="77"/>
                        </a:rPr>
                        <a:t>Landlocked Status</a:t>
                      </a:r>
                    </a:p>
                  </a:txBody>
                  <a:tcPr/>
                </a:tc>
                <a:tc>
                  <a:txBody>
                    <a:bodyPr/>
                    <a:lstStyle/>
                    <a:p>
                      <a:r>
                        <a:rPr lang="en-US" sz="2200" dirty="0">
                          <a:latin typeface="PT Sans" panose="020B0503020203020204" pitchFamily="34" charset="77"/>
                        </a:rPr>
                        <a:t>Landlocked indicator</a:t>
                      </a:r>
                    </a:p>
                  </a:txBody>
                  <a:tcPr/>
                </a:tc>
                <a:extLst>
                  <a:ext uri="{0D108BD9-81ED-4DB2-BD59-A6C34878D82A}">
                    <a16:rowId xmlns:a16="http://schemas.microsoft.com/office/drawing/2014/main" val="1951491440"/>
                  </a:ext>
                </a:extLst>
              </a:tr>
              <a:tr h="370840">
                <a:tc>
                  <a:txBody>
                    <a:bodyPr/>
                    <a:lstStyle/>
                    <a:p>
                      <a:r>
                        <a:rPr lang="en-US" sz="2200" dirty="0">
                          <a:latin typeface="PT Sans" panose="020B0503020203020204" pitchFamily="34" charset="77"/>
                        </a:rPr>
                        <a:t>Water Scarcity</a:t>
                      </a:r>
                    </a:p>
                  </a:txBody>
                  <a:tcPr/>
                </a:tc>
                <a:tc>
                  <a:txBody>
                    <a:bodyPr/>
                    <a:lstStyle/>
                    <a:p>
                      <a:r>
                        <a:rPr lang="en-US" sz="2200" dirty="0">
                          <a:latin typeface="PT Sans" panose="020B0503020203020204" pitchFamily="34" charset="77"/>
                        </a:rPr>
                        <a:t>Extent of scarcity (low to high)</a:t>
                      </a:r>
                    </a:p>
                  </a:txBody>
                  <a:tcPr/>
                </a:tc>
                <a:extLst>
                  <a:ext uri="{0D108BD9-81ED-4DB2-BD59-A6C34878D82A}">
                    <a16:rowId xmlns:a16="http://schemas.microsoft.com/office/drawing/2014/main" val="3799208566"/>
                  </a:ext>
                </a:extLst>
              </a:tr>
              <a:tr h="370840">
                <a:tc>
                  <a:txBody>
                    <a:bodyPr/>
                    <a:lstStyle/>
                    <a:p>
                      <a:r>
                        <a:rPr lang="en-US" sz="2200" dirty="0">
                          <a:latin typeface="PT Sans" panose="020B0503020203020204" pitchFamily="34" charset="77"/>
                        </a:rPr>
                        <a:t>Natural Hazards</a:t>
                      </a:r>
                    </a:p>
                  </a:txBody>
                  <a:tcPr/>
                </a:tc>
                <a:tc>
                  <a:txBody>
                    <a:bodyPr/>
                    <a:lstStyle/>
                    <a:p>
                      <a:r>
                        <a:rPr lang="en-US" sz="2200" dirty="0">
                          <a:latin typeface="PT Sans" panose="020B0503020203020204" pitchFamily="34" charset="77"/>
                        </a:rPr>
                        <a:t>Hazard indicators</a:t>
                      </a:r>
                    </a:p>
                  </a:txBody>
                  <a:tcPr/>
                </a:tc>
                <a:extLst>
                  <a:ext uri="{0D108BD9-81ED-4DB2-BD59-A6C34878D82A}">
                    <a16:rowId xmlns:a16="http://schemas.microsoft.com/office/drawing/2014/main" val="3935220867"/>
                  </a:ext>
                </a:extLst>
              </a:tr>
              <a:tr h="370840">
                <a:tc>
                  <a:txBody>
                    <a:bodyPr/>
                    <a:lstStyle/>
                    <a:p>
                      <a:r>
                        <a:rPr lang="en-US" sz="2200" dirty="0">
                          <a:latin typeface="PT Sans" panose="020B0503020203020204" pitchFamily="34" charset="77"/>
                        </a:rPr>
                        <a:t>Avg Temperature</a:t>
                      </a:r>
                    </a:p>
                  </a:txBody>
                  <a:tcPr/>
                </a:tc>
                <a:tc>
                  <a:txBody>
                    <a:bodyPr/>
                    <a:lstStyle/>
                    <a:p>
                      <a:r>
                        <a:rPr lang="en-US" sz="2200" dirty="0">
                          <a:latin typeface="PT Sans" panose="020B0503020203020204" pitchFamily="34" charset="77"/>
                        </a:rPr>
                        <a:t>Avg temperature in C</a:t>
                      </a:r>
                    </a:p>
                  </a:txBody>
                  <a:tcPr/>
                </a:tc>
                <a:extLst>
                  <a:ext uri="{0D108BD9-81ED-4DB2-BD59-A6C34878D82A}">
                    <a16:rowId xmlns:a16="http://schemas.microsoft.com/office/drawing/2014/main" val="4157961732"/>
                  </a:ext>
                </a:extLst>
              </a:tr>
              <a:tr h="370840">
                <a:tc>
                  <a:txBody>
                    <a:bodyPr/>
                    <a:lstStyle/>
                    <a:p>
                      <a:r>
                        <a:rPr lang="en-US" sz="2200" dirty="0">
                          <a:latin typeface="PT Sans" panose="020B0503020203020204" pitchFamily="34" charset="77"/>
                        </a:rPr>
                        <a:t>Trade Dependence</a:t>
                      </a:r>
                    </a:p>
                  </a:txBody>
                  <a:tcPr/>
                </a:tc>
                <a:tc>
                  <a:txBody>
                    <a:bodyPr/>
                    <a:lstStyle/>
                    <a:p>
                      <a:r>
                        <a:rPr lang="en-US" sz="2200" dirty="0">
                          <a:latin typeface="PT Sans" panose="020B0503020203020204" pitchFamily="34" charset="77"/>
                        </a:rPr>
                        <a:t>Total trade between countries</a:t>
                      </a:r>
                    </a:p>
                  </a:txBody>
                  <a:tcPr/>
                </a:tc>
                <a:extLst>
                  <a:ext uri="{0D108BD9-81ED-4DB2-BD59-A6C34878D82A}">
                    <a16:rowId xmlns:a16="http://schemas.microsoft.com/office/drawing/2014/main" val="957147409"/>
                  </a:ext>
                </a:extLst>
              </a:tr>
              <a:tr h="370840">
                <a:tc>
                  <a:txBody>
                    <a:bodyPr/>
                    <a:lstStyle/>
                    <a:p>
                      <a:r>
                        <a:rPr lang="en-US" sz="2200" dirty="0">
                          <a:latin typeface="PT Sans" panose="020B0503020203020204" pitchFamily="34" charset="77"/>
                        </a:rPr>
                        <a:t>GDP per capita</a:t>
                      </a:r>
                    </a:p>
                  </a:txBody>
                  <a:tcPr/>
                </a:tc>
                <a:tc>
                  <a:txBody>
                    <a:bodyPr/>
                    <a:lstStyle/>
                    <a:p>
                      <a:r>
                        <a:rPr lang="en-US" sz="2200" dirty="0">
                          <a:latin typeface="PT Sans" panose="020B0503020203020204" pitchFamily="34" charset="77"/>
                        </a:rPr>
                        <a:t>Annual GDP per capita</a:t>
                      </a:r>
                    </a:p>
                  </a:txBody>
                  <a:tcPr/>
                </a:tc>
                <a:extLst>
                  <a:ext uri="{0D108BD9-81ED-4DB2-BD59-A6C34878D82A}">
                    <a16:rowId xmlns:a16="http://schemas.microsoft.com/office/drawing/2014/main" val="2850851549"/>
                  </a:ext>
                </a:extLst>
              </a:tr>
              <a:tr h="216048">
                <a:tc>
                  <a:txBody>
                    <a:bodyPr/>
                    <a:lstStyle/>
                    <a:p>
                      <a:r>
                        <a:rPr lang="en-US" sz="2200" dirty="0">
                          <a:latin typeface="PT Sans" panose="020B0503020203020204" pitchFamily="34" charset="77"/>
                        </a:rPr>
                        <a:t>Population</a:t>
                      </a:r>
                    </a:p>
                  </a:txBody>
                  <a:tcPr/>
                </a:tc>
                <a:tc>
                  <a:txBody>
                    <a:bodyPr/>
                    <a:lstStyle/>
                    <a:p>
                      <a:r>
                        <a:rPr lang="en-US" sz="2200" dirty="0">
                          <a:latin typeface="PT Sans" panose="020B0503020203020204" pitchFamily="34" charset="77"/>
                        </a:rPr>
                        <a:t>Total population from census</a:t>
                      </a:r>
                    </a:p>
                  </a:txBody>
                  <a:tcPr/>
                </a:tc>
                <a:extLst>
                  <a:ext uri="{0D108BD9-81ED-4DB2-BD59-A6C34878D82A}">
                    <a16:rowId xmlns:a16="http://schemas.microsoft.com/office/drawing/2014/main" val="459634152"/>
                  </a:ext>
                </a:extLst>
              </a:tr>
              <a:tr h="216048">
                <a:tc>
                  <a:txBody>
                    <a:bodyPr/>
                    <a:lstStyle/>
                    <a:p>
                      <a:r>
                        <a:rPr lang="en-US" sz="2200" dirty="0">
                          <a:latin typeface="PT Sans" panose="020B0503020203020204" pitchFamily="34" charset="77"/>
                        </a:rPr>
                        <a:t>Contiguous States</a:t>
                      </a:r>
                    </a:p>
                  </a:txBody>
                  <a:tcPr/>
                </a:tc>
                <a:tc>
                  <a:txBody>
                    <a:bodyPr/>
                    <a:lstStyle/>
                    <a:p>
                      <a:r>
                        <a:rPr lang="en-US" sz="2200" dirty="0">
                          <a:latin typeface="PT Sans" panose="020B0503020203020204" pitchFamily="34" charset="77"/>
                        </a:rPr>
                        <a:t>Extent of contiguity</a:t>
                      </a:r>
                    </a:p>
                  </a:txBody>
                  <a:tcPr/>
                </a:tc>
                <a:extLst>
                  <a:ext uri="{0D108BD9-81ED-4DB2-BD59-A6C34878D82A}">
                    <a16:rowId xmlns:a16="http://schemas.microsoft.com/office/drawing/2014/main" val="1184661037"/>
                  </a:ext>
                </a:extLst>
              </a:tr>
              <a:tr h="216048">
                <a:tc>
                  <a:txBody>
                    <a:bodyPr/>
                    <a:lstStyle/>
                    <a:p>
                      <a:r>
                        <a:rPr lang="en-US" sz="2200" dirty="0">
                          <a:latin typeface="PT Sans" panose="020B0503020203020204" pitchFamily="34" charset="77"/>
                        </a:rPr>
                        <a:t>Conflict</a:t>
                      </a:r>
                    </a:p>
                  </a:txBody>
                  <a:tcPr/>
                </a:tc>
                <a:tc>
                  <a:txBody>
                    <a:bodyPr/>
                    <a:lstStyle/>
                    <a:p>
                      <a:r>
                        <a:rPr lang="en-US" sz="2200" dirty="0">
                          <a:latin typeface="PT Sans" panose="020B0503020203020204" pitchFamily="34" charset="77"/>
                        </a:rPr>
                        <a:t>Extent of battle intensity</a:t>
                      </a:r>
                    </a:p>
                  </a:txBody>
                  <a:tcPr/>
                </a:tc>
                <a:extLst>
                  <a:ext uri="{0D108BD9-81ED-4DB2-BD59-A6C34878D82A}">
                    <a16:rowId xmlns:a16="http://schemas.microsoft.com/office/drawing/2014/main" val="443578351"/>
                  </a:ext>
                </a:extLst>
              </a:tr>
            </a:tbl>
          </a:graphicData>
        </a:graphic>
      </p:graphicFrame>
      <p:pic>
        <p:nvPicPr>
          <p:cNvPr id="59" name="Picture 58">
            <a:extLst>
              <a:ext uri="{FF2B5EF4-FFF2-40B4-BE49-F238E27FC236}">
                <a16:creationId xmlns:a16="http://schemas.microsoft.com/office/drawing/2014/main" id="{B970CE75-9C66-BB4B-89D5-78E35023D914}"/>
              </a:ext>
            </a:extLst>
          </p:cNvPr>
          <p:cNvPicPr>
            <a:picLocks noChangeAspect="1"/>
          </p:cNvPicPr>
          <p:nvPr/>
        </p:nvPicPr>
        <p:blipFill>
          <a:blip r:embed="rId10"/>
          <a:stretch>
            <a:fillRect/>
          </a:stretch>
        </p:blipFill>
        <p:spPr>
          <a:xfrm>
            <a:off x="1543821" y="31604778"/>
            <a:ext cx="1296753" cy="1296753"/>
          </a:xfrm>
          <a:prstGeom prst="rect">
            <a:avLst/>
          </a:prstGeom>
        </p:spPr>
      </p:pic>
      <p:pic>
        <p:nvPicPr>
          <p:cNvPr id="5" name="Picture 4">
            <a:extLst>
              <a:ext uri="{FF2B5EF4-FFF2-40B4-BE49-F238E27FC236}">
                <a16:creationId xmlns:a16="http://schemas.microsoft.com/office/drawing/2014/main" id="{D7A006A9-7D52-8F4E-BE9D-558E55868286}"/>
              </a:ext>
            </a:extLst>
          </p:cNvPr>
          <p:cNvPicPr>
            <a:picLocks noChangeAspect="1"/>
          </p:cNvPicPr>
          <p:nvPr/>
        </p:nvPicPr>
        <p:blipFill>
          <a:blip r:embed="rId11">
            <a:duotone>
              <a:schemeClr val="accent3">
                <a:shade val="45000"/>
                <a:satMod val="135000"/>
              </a:schemeClr>
              <a:prstClr val="white"/>
            </a:duotone>
          </a:blip>
          <a:stretch>
            <a:fillRect/>
          </a:stretch>
        </p:blipFill>
        <p:spPr>
          <a:xfrm>
            <a:off x="24533056" y="2552037"/>
            <a:ext cx="1920199" cy="1906115"/>
          </a:xfrm>
          <a:prstGeom prst="rect">
            <a:avLst/>
          </a:prstGeom>
        </p:spPr>
      </p:pic>
      <p:sp>
        <p:nvSpPr>
          <p:cNvPr id="47" name="TextBox 46">
            <a:extLst>
              <a:ext uri="{FF2B5EF4-FFF2-40B4-BE49-F238E27FC236}">
                <a16:creationId xmlns:a16="http://schemas.microsoft.com/office/drawing/2014/main" id="{C8274C87-CE05-2E49-8C18-7B098D7FACF6}"/>
              </a:ext>
            </a:extLst>
          </p:cNvPr>
          <p:cNvSpPr txBox="1"/>
          <p:nvPr/>
        </p:nvSpPr>
        <p:spPr>
          <a:xfrm>
            <a:off x="24513311" y="4416202"/>
            <a:ext cx="2008347"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Demo our viz!</a:t>
            </a:r>
            <a:endParaRPr lang="en-US" sz="1800" b="1" dirty="0">
              <a:solidFill>
                <a:srgbClr val="1F3864"/>
              </a:solidFill>
              <a:latin typeface="PT Sans" panose="020B0503020203020204" pitchFamily="34" charset="77"/>
              <a:cs typeface="Times New Roman" panose="02020603050405020304" pitchFamily="18" charset="0"/>
            </a:endParaRPr>
          </a:p>
        </p:txBody>
      </p:sp>
      <p:sp>
        <p:nvSpPr>
          <p:cNvPr id="48" name="Text Placeholder 24">
            <a:extLst>
              <a:ext uri="{FF2B5EF4-FFF2-40B4-BE49-F238E27FC236}">
                <a16:creationId xmlns:a16="http://schemas.microsoft.com/office/drawing/2014/main" id="{0BA43182-07ED-3542-9AEE-A836FDD78C7C}"/>
              </a:ext>
            </a:extLst>
          </p:cNvPr>
          <p:cNvSpPr txBox="1">
            <a:spLocks/>
          </p:cNvSpPr>
          <p:nvPr/>
        </p:nvSpPr>
        <p:spPr>
          <a:xfrm>
            <a:off x="8567233" y="22847510"/>
            <a:ext cx="7711062" cy="5763680"/>
          </a:xfrm>
          <a:prstGeom prst="rect">
            <a:avLst/>
          </a:prstGeom>
        </p:spPr>
        <p:txBody>
          <a:bodyPr wrap="square" lIns="196113" tIns="196113" rIns="196113" bIns="196113">
            <a:spAutoFit/>
          </a:bodyPr>
          <a:lstStyle>
            <a:lvl1pPr marL="0" indent="0" algn="l" defTabSz="3765366"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4733"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2pPr>
            <a:lvl3pPr marL="1765015"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3pPr>
            <a:lvl4pPr marL="2304325" indent="-539310"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4pPr>
            <a:lvl5pPr marL="2696551" indent="-392226"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sz="3200" b="1" dirty="0">
                <a:latin typeface="PT Sans" panose="020B0503020203020204" pitchFamily="34" charset="77"/>
              </a:rPr>
              <a:t>Qualitative Evaluation</a:t>
            </a:r>
          </a:p>
          <a:p>
            <a:r>
              <a:rPr lang="en-US" dirty="0">
                <a:solidFill>
                  <a:schemeClr val="tx1"/>
                </a:solidFill>
                <a:latin typeface="PT Sans" panose="020B0503020203020204" pitchFamily="34" charset="77"/>
              </a:rPr>
              <a:t>Beyond the quantitative metrics for our model, our visualization provides explanations for individual migration flows. For instance, Figure 3 showcases the factors of migration for Canada to the USA in 1979.  The resulting estimate shows the effects of each of our variables and how each affects the final estimate of migration. The bulk of the migration in this case can be explained by the strong trade relationship between the US and Canada, while the impact of climate related factors are small. This helps explain that while climate change may have a macro effect on global migration, most bilateral migration flows are still much more dependent on traditional effects like trade dependence. </a:t>
            </a:r>
            <a:endParaRPr lang="en-US" sz="3200" b="1" dirty="0">
              <a:latin typeface="PT Sans" panose="020B0503020203020204" pitchFamily="34" charset="77"/>
            </a:endParaRPr>
          </a:p>
        </p:txBody>
      </p:sp>
      <p:pic>
        <p:nvPicPr>
          <p:cNvPr id="12" name="Picture 11" descr="A picture containing photo, kitchen&#10;&#10;Description automatically generated">
            <a:extLst>
              <a:ext uri="{FF2B5EF4-FFF2-40B4-BE49-F238E27FC236}">
                <a16:creationId xmlns:a16="http://schemas.microsoft.com/office/drawing/2014/main" id="{6029B3ED-705C-364E-8031-8F1890C32BC0}"/>
              </a:ext>
            </a:extLst>
          </p:cNvPr>
          <p:cNvPicPr>
            <a:picLocks noChangeAspect="1"/>
          </p:cNvPicPr>
          <p:nvPr/>
        </p:nvPicPr>
        <p:blipFill rotWithShape="1">
          <a:blip r:embed="rId12">
            <a:extLst>
              <a:ext uri="{28A0092B-C50C-407E-A947-70E740481C1C}">
                <a14:useLocalDpi xmlns:a14="http://schemas.microsoft.com/office/drawing/2010/main" val="0"/>
              </a:ext>
            </a:extLst>
          </a:blip>
          <a:srcRect l="4360" t="2059" r="1093" b="8853"/>
          <a:stretch/>
        </p:blipFill>
        <p:spPr>
          <a:xfrm>
            <a:off x="8397677" y="29046723"/>
            <a:ext cx="18123981" cy="6748163"/>
          </a:xfrm>
          <a:prstGeom prst="rect">
            <a:avLst/>
          </a:prstGeom>
        </p:spPr>
      </p:pic>
      <p:sp>
        <p:nvSpPr>
          <p:cNvPr id="54" name="TextBox 53">
            <a:extLst>
              <a:ext uri="{FF2B5EF4-FFF2-40B4-BE49-F238E27FC236}">
                <a16:creationId xmlns:a16="http://schemas.microsoft.com/office/drawing/2014/main" id="{06212105-AC50-BC4D-BC58-107BB12122D8}"/>
              </a:ext>
            </a:extLst>
          </p:cNvPr>
          <p:cNvSpPr txBox="1"/>
          <p:nvPr/>
        </p:nvSpPr>
        <p:spPr>
          <a:xfrm>
            <a:off x="8397677" y="28605032"/>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sp>
        <p:nvSpPr>
          <p:cNvPr id="44" name="Right Arrow 43">
            <a:extLst>
              <a:ext uri="{FF2B5EF4-FFF2-40B4-BE49-F238E27FC236}">
                <a16:creationId xmlns:a16="http://schemas.microsoft.com/office/drawing/2014/main" id="{FB3330A8-921A-E247-9009-7F974DD349AC}"/>
              </a:ext>
            </a:extLst>
          </p:cNvPr>
          <p:cNvSpPr/>
          <p:nvPr/>
        </p:nvSpPr>
        <p:spPr>
          <a:xfrm rot="5400000">
            <a:off x="8005580" y="32807304"/>
            <a:ext cx="2758099" cy="240633"/>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6F34D2DA-ECF5-FF48-8CB4-E66A25C8AD51}"/>
              </a:ext>
            </a:extLst>
          </p:cNvPr>
          <p:cNvSpPr txBox="1"/>
          <p:nvPr/>
        </p:nvSpPr>
        <p:spPr>
          <a:xfrm>
            <a:off x="9007341" y="30689931"/>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(conflict)</a:t>
            </a:r>
          </a:p>
        </p:txBody>
      </p:sp>
      <p:sp>
        <p:nvSpPr>
          <p:cNvPr id="57" name="Right Arrow 56">
            <a:extLst>
              <a:ext uri="{FF2B5EF4-FFF2-40B4-BE49-F238E27FC236}">
                <a16:creationId xmlns:a16="http://schemas.microsoft.com/office/drawing/2014/main" id="{10DCD6C3-6B09-6340-9329-BAD57ED14161}"/>
              </a:ext>
            </a:extLst>
          </p:cNvPr>
          <p:cNvSpPr/>
          <p:nvPr/>
        </p:nvSpPr>
        <p:spPr>
          <a:xfrm rot="10800000">
            <a:off x="10238873" y="34617790"/>
            <a:ext cx="3582298"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5AA85002-81DF-0747-9880-B980DF0A5FED}"/>
              </a:ext>
            </a:extLst>
          </p:cNvPr>
          <p:cNvSpPr txBox="1"/>
          <p:nvPr/>
        </p:nvSpPr>
        <p:spPr>
          <a:xfrm>
            <a:off x="13922876" y="34289758"/>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Canada on USA)</a:t>
            </a:r>
          </a:p>
        </p:txBody>
      </p:sp>
      <p:sp>
        <p:nvSpPr>
          <p:cNvPr id="60" name="Right Arrow 59">
            <a:extLst>
              <a:ext uri="{FF2B5EF4-FFF2-40B4-BE49-F238E27FC236}">
                <a16:creationId xmlns:a16="http://schemas.microsoft.com/office/drawing/2014/main" id="{2FBBA2E1-21C0-B348-8309-C9DCD019563B}"/>
              </a:ext>
            </a:extLst>
          </p:cNvPr>
          <p:cNvSpPr/>
          <p:nvPr/>
        </p:nvSpPr>
        <p:spPr>
          <a:xfrm rot="10800000">
            <a:off x="11413614" y="32447593"/>
            <a:ext cx="2407557"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7270CF23-D40D-184B-9803-6CF2B7B651E9}"/>
              </a:ext>
            </a:extLst>
          </p:cNvPr>
          <p:cNvSpPr txBox="1"/>
          <p:nvPr/>
        </p:nvSpPr>
        <p:spPr>
          <a:xfrm>
            <a:off x="13922876" y="32268406"/>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USA on Canada)</a:t>
            </a:r>
          </a:p>
        </p:txBody>
      </p:sp>
      <p:sp>
        <p:nvSpPr>
          <p:cNvPr id="64" name="Right Arrow 63">
            <a:extLst>
              <a:ext uri="{FF2B5EF4-FFF2-40B4-BE49-F238E27FC236}">
                <a16:creationId xmlns:a16="http://schemas.microsoft.com/office/drawing/2014/main" id="{15C8B4A5-7CE8-3E47-AA50-0383E92F0443}"/>
              </a:ext>
            </a:extLst>
          </p:cNvPr>
          <p:cNvSpPr/>
          <p:nvPr/>
        </p:nvSpPr>
        <p:spPr>
          <a:xfrm rot="5400000">
            <a:off x="11040840" y="30996832"/>
            <a:ext cx="653347" cy="217197"/>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90ACF6C0-E831-5344-8464-637F35D30C90}"/>
              </a:ext>
            </a:extLst>
          </p:cNvPr>
          <p:cNvSpPr txBox="1"/>
          <p:nvPr/>
        </p:nvSpPr>
        <p:spPr>
          <a:xfrm>
            <a:off x="11258915" y="29945345"/>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(Land Border)</a:t>
            </a:r>
          </a:p>
        </p:txBody>
      </p:sp>
      <p:sp>
        <p:nvSpPr>
          <p:cNvPr id="66" name="Right Arrow 65">
            <a:extLst>
              <a:ext uri="{FF2B5EF4-FFF2-40B4-BE49-F238E27FC236}">
                <a16:creationId xmlns:a16="http://schemas.microsoft.com/office/drawing/2014/main" id="{F843A443-7435-D04D-8D6D-D2B249B2AD4F}"/>
              </a:ext>
            </a:extLst>
          </p:cNvPr>
          <p:cNvSpPr/>
          <p:nvPr/>
        </p:nvSpPr>
        <p:spPr>
          <a:xfrm rot="16200000">
            <a:off x="20827863" y="31482884"/>
            <a:ext cx="3014461" cy="271950"/>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 name="Right Arrow 66">
            <a:extLst>
              <a:ext uri="{FF2B5EF4-FFF2-40B4-BE49-F238E27FC236}">
                <a16:creationId xmlns:a16="http://schemas.microsoft.com/office/drawing/2014/main" id="{3E22E700-A257-5445-8DE0-37E8A1E535AD}"/>
              </a:ext>
            </a:extLst>
          </p:cNvPr>
          <p:cNvSpPr/>
          <p:nvPr/>
        </p:nvSpPr>
        <p:spPr>
          <a:xfrm rot="16200000">
            <a:off x="17631955" y="31713166"/>
            <a:ext cx="2407557" cy="271952"/>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090698B3-5D77-8446-9AC8-A7C7EAC024EF}"/>
              </a:ext>
            </a:extLst>
          </p:cNvPr>
          <p:cNvSpPr txBox="1"/>
          <p:nvPr/>
        </p:nvSpPr>
        <p:spPr>
          <a:xfrm>
            <a:off x="18699757" y="33372861"/>
            <a:ext cx="2933022"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(Population of USA)</a:t>
            </a:r>
          </a:p>
        </p:txBody>
      </p:sp>
      <p:sp>
        <p:nvSpPr>
          <p:cNvPr id="69" name="TextBox 68">
            <a:extLst>
              <a:ext uri="{FF2B5EF4-FFF2-40B4-BE49-F238E27FC236}">
                <a16:creationId xmlns:a16="http://schemas.microsoft.com/office/drawing/2014/main" id="{A062BEFE-8C2B-4B48-9D8F-D8A392702FED}"/>
              </a:ext>
            </a:extLst>
          </p:cNvPr>
          <p:cNvSpPr txBox="1"/>
          <p:nvPr/>
        </p:nvSpPr>
        <p:spPr>
          <a:xfrm>
            <a:off x="21947963" y="3337286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(Birth Rate of USA)</a:t>
            </a:r>
          </a:p>
        </p:txBody>
      </p:sp>
      <p:sp>
        <p:nvSpPr>
          <p:cNvPr id="55" name="Left Brace 54">
            <a:extLst>
              <a:ext uri="{FF2B5EF4-FFF2-40B4-BE49-F238E27FC236}">
                <a16:creationId xmlns:a16="http://schemas.microsoft.com/office/drawing/2014/main" id="{59BE9D4E-77C2-894A-B462-D8A78EC05F3D}"/>
              </a:ext>
            </a:extLst>
          </p:cNvPr>
          <p:cNvSpPr/>
          <p:nvPr/>
        </p:nvSpPr>
        <p:spPr>
          <a:xfrm rot="5400000">
            <a:off x="16583929" y="28454872"/>
            <a:ext cx="461665" cy="3358075"/>
          </a:xfrm>
          <a:prstGeom prst="leftBrace">
            <a:avLst>
              <a:gd name="adj1" fmla="val 8333"/>
              <a:gd name="adj2" fmla="val 28503"/>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70" name="TextBox 69">
            <a:extLst>
              <a:ext uri="{FF2B5EF4-FFF2-40B4-BE49-F238E27FC236}">
                <a16:creationId xmlns:a16="http://schemas.microsoft.com/office/drawing/2014/main" id="{2B9B6FB5-8E87-774A-860B-616EA39BDABB}"/>
              </a:ext>
            </a:extLst>
          </p:cNvPr>
          <p:cNvSpPr txBox="1"/>
          <p:nvPr/>
        </p:nvSpPr>
        <p:spPr>
          <a:xfrm>
            <a:off x="14806843" y="2928448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Minor factors </a:t>
            </a:r>
          </a:p>
          <a:p>
            <a:r>
              <a:rPr lang="en-US" sz="2400" dirty="0">
                <a:latin typeface="PT Sans" panose="020B0503020203020204" pitchFamily="34" charset="77"/>
                <a:cs typeface="Times New Roman" panose="02020603050405020304" pitchFamily="18" charset="0"/>
              </a:rPr>
              <a:t>(Climate Variables)</a:t>
            </a:r>
          </a:p>
        </p:txBody>
      </p:sp>
      <mc:AlternateContent xmlns:mc="http://schemas.openxmlformats.org/markup-compatibility/2006">
        <mc:Choice xmlns:a14="http://schemas.microsoft.com/office/drawing/2010/main" Requires="a14">
          <p:sp>
            <p:nvSpPr>
              <p:cNvPr id="25" name="Text Placeholder 24"/>
              <p:cNvSpPr>
                <a:spLocks noGrp="1"/>
              </p:cNvSpPr>
              <p:nvPr>
                <p:ph type="body" sz="quarter" idx="28"/>
              </p:nvPr>
            </p:nvSpPr>
            <p:spPr>
              <a:xfrm>
                <a:off x="8567233" y="18767587"/>
                <a:ext cx="7711062" cy="4286352"/>
              </a:xfrm>
            </p:spPr>
            <p:txBody>
              <a:bodyPr/>
              <a:lstStyle/>
              <a:p>
                <a:r>
                  <a:rPr lang="en-US" sz="3200" b="1" dirty="0">
                    <a:latin typeface="PT Sans" panose="020B0503020203020204" pitchFamily="34" charset="77"/>
                  </a:rPr>
                  <a:t>Quantitative Evaluation </a:t>
                </a:r>
              </a:p>
              <a:p>
                <a:r>
                  <a:rPr lang="en-US" dirty="0">
                    <a:solidFill>
                      <a:schemeClr val="tx1"/>
                    </a:solidFill>
                    <a:latin typeface="PT Sans" panose="020B0503020203020204" pitchFamily="34" charset="77"/>
                  </a:rPr>
                  <a:t>In order to evaluate our model, we calculated an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rPr>
                          <m:t>2</m:t>
                        </m:r>
                      </m:sup>
                    </m:sSup>
                  </m:oMath>
                </a14:m>
                <a:r>
                  <a:rPr lang="en-US" dirty="0">
                    <a:solidFill>
                      <a:schemeClr val="tx1"/>
                    </a:solidFill>
                    <a:latin typeface="PT Sans" panose="020B0503020203020204" pitchFamily="34" charset="77"/>
                  </a:rPr>
                  <a:t> score of 0.37 which measures the proportion of the variance in the data that the model can explain implying that our model encodes about </a:t>
                </a:r>
                <a:r>
                  <a:rPr lang="en-US" b="1" dirty="0">
                    <a:solidFill>
                      <a:schemeClr val="tx1"/>
                    </a:solidFill>
                    <a:latin typeface="PT Sans" panose="020B0503020203020204" pitchFamily="34" charset="77"/>
                  </a:rPr>
                  <a:t>37% of the true causes of migration</a:t>
                </a:r>
                <a:r>
                  <a:rPr lang="en-US" dirty="0">
                    <a:solidFill>
                      <a:schemeClr val="tx1"/>
                    </a:solidFill>
                    <a:latin typeface="PT Sans" panose="020B0503020203020204" pitchFamily="34" charset="77"/>
                  </a:rPr>
                  <a:t>. This leaves a good amount of room for future work in understanding other important factors in migration patterns, while still providing a significant amount of multivariate explanations for historical analysis of migrations. </a:t>
                </a:r>
              </a:p>
            </p:txBody>
          </p:sp>
        </mc:Choice>
        <mc:Fallback>
          <p:sp>
            <p:nvSpPr>
              <p:cNvPr id="25" name="Text Placeholder 24"/>
              <p:cNvSpPr>
                <a:spLocks noGrp="1" noRot="1" noChangeAspect="1" noMove="1" noResize="1" noEditPoints="1" noAdjustHandles="1" noChangeArrowheads="1" noChangeShapeType="1" noTextEdit="1"/>
              </p:cNvSpPr>
              <p:nvPr>
                <p:ph type="body" sz="quarter" idx="28"/>
              </p:nvPr>
            </p:nvSpPr>
            <p:spPr>
              <a:xfrm>
                <a:off x="8567233" y="18767587"/>
                <a:ext cx="7711062" cy="4286352"/>
              </a:xfrm>
              <a:blipFill>
                <a:blip r:embed="rId13"/>
                <a:stretch>
                  <a:fillRect l="-658" r="-16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ED3FF63-8081-D949-9055-D53A6FA1EC79}"/>
              </a:ext>
            </a:extLst>
          </p:cNvPr>
          <p:cNvSpPr/>
          <p:nvPr/>
        </p:nvSpPr>
        <p:spPr>
          <a:xfrm>
            <a:off x="1075765" y="35816507"/>
            <a:ext cx="2274188" cy="4905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2725</TotalTime>
  <Words>1033</Words>
  <Application>Microsoft Macintosh PowerPoint</Application>
  <PresentationFormat>Custom</PresentationFormat>
  <Paragraphs>94</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Cambria Math</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Chitwan Kaudan</cp:lastModifiedBy>
  <cp:revision>115</cp:revision>
  <dcterms:created xsi:type="dcterms:W3CDTF">2012-02-10T00:10:15Z</dcterms:created>
  <dcterms:modified xsi:type="dcterms:W3CDTF">2019-12-02T18:00:47Z</dcterms:modified>
  <cp:category>Research poster templates</cp:category>
</cp:coreProperties>
</file>